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7"/>
  </p:notesMasterIdLst>
  <p:handoutMasterIdLst>
    <p:handoutMasterId r:id="rId58"/>
  </p:handoutMasterIdLst>
  <p:sldIdLst>
    <p:sldId id="256" r:id="rId2"/>
    <p:sldId id="332" r:id="rId3"/>
    <p:sldId id="327" r:id="rId4"/>
    <p:sldId id="257" r:id="rId5"/>
    <p:sldId id="370" r:id="rId6"/>
    <p:sldId id="371" r:id="rId7"/>
    <p:sldId id="372" r:id="rId8"/>
    <p:sldId id="2377" r:id="rId9"/>
    <p:sldId id="363" r:id="rId10"/>
    <p:sldId id="364" r:id="rId11"/>
    <p:sldId id="350" r:id="rId12"/>
    <p:sldId id="356" r:id="rId13"/>
    <p:sldId id="357" r:id="rId14"/>
    <p:sldId id="2414" r:id="rId15"/>
    <p:sldId id="358" r:id="rId16"/>
    <p:sldId id="359" r:id="rId17"/>
    <p:sldId id="360" r:id="rId18"/>
    <p:sldId id="361" r:id="rId19"/>
    <p:sldId id="373" r:id="rId20"/>
    <p:sldId id="2375" r:id="rId21"/>
    <p:sldId id="374" r:id="rId22"/>
    <p:sldId id="2378" r:id="rId23"/>
    <p:sldId id="2379" r:id="rId24"/>
    <p:sldId id="2397" r:id="rId25"/>
    <p:sldId id="2396" r:id="rId26"/>
    <p:sldId id="2385" r:id="rId27"/>
    <p:sldId id="338" r:id="rId28"/>
    <p:sldId id="2387" r:id="rId29"/>
    <p:sldId id="2398" r:id="rId30"/>
    <p:sldId id="2393" r:id="rId31"/>
    <p:sldId id="2400" r:id="rId32"/>
    <p:sldId id="2389" r:id="rId33"/>
    <p:sldId id="2403" r:id="rId34"/>
    <p:sldId id="2386" r:id="rId35"/>
    <p:sldId id="2401" r:id="rId36"/>
    <p:sldId id="2388" r:id="rId37"/>
    <p:sldId id="2402" r:id="rId38"/>
    <p:sldId id="2381" r:id="rId39"/>
    <p:sldId id="2394" r:id="rId40"/>
    <p:sldId id="2383" r:id="rId41"/>
    <p:sldId id="2399" r:id="rId42"/>
    <p:sldId id="2390" r:id="rId43"/>
    <p:sldId id="2406" r:id="rId44"/>
    <p:sldId id="2409" r:id="rId45"/>
    <p:sldId id="2391" r:id="rId46"/>
    <p:sldId id="2395" r:id="rId47"/>
    <p:sldId id="367" r:id="rId48"/>
    <p:sldId id="368" r:id="rId49"/>
    <p:sldId id="2407" r:id="rId50"/>
    <p:sldId id="2382" r:id="rId51"/>
    <p:sldId id="2410" r:id="rId52"/>
    <p:sldId id="2408" r:id="rId53"/>
    <p:sldId id="2411" r:id="rId54"/>
    <p:sldId id="2412" r:id="rId55"/>
    <p:sldId id="2413" r:id="rId5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49" autoAdjust="0"/>
    <p:restoredTop sz="95606"/>
  </p:normalViewPr>
  <p:slideViewPr>
    <p:cSldViewPr snapToGrid="0">
      <p:cViewPr varScale="1">
        <p:scale>
          <a:sx n="154" d="100"/>
          <a:sy n="154" d="100"/>
        </p:scale>
        <p:origin x="192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last few slides have introduced the vocabulary</a:t>
            </a:r>
            <a:r>
              <a:rPr lang="en-US" baseline="0" dirty="0"/>
              <a:t> of synthetic biology and highlighted engineering principles.  Let’s review some of these principles.  </a:t>
            </a:r>
            <a:r>
              <a:rPr lang="en-US" dirty="0"/>
              <a:t>Ask class, what are other engineering principles?  CAD, mathematical modeling, simulation, Modularity</a:t>
            </a:r>
          </a:p>
          <a:p>
            <a:r>
              <a:rPr lang="en-US" dirty="0"/>
              <a:t>Decoupling:</a:t>
            </a:r>
            <a:r>
              <a:rPr lang="en-US" baseline="0" dirty="0"/>
              <a:t>  you don’t have to build it to understand how it works, mention R&amp;D costs in biotech </a:t>
            </a:r>
            <a:r>
              <a:rPr lang="en-US" baseline="0" dirty="0" err="1"/>
              <a:t>vs</a:t>
            </a:r>
            <a:r>
              <a:rPr lang="en-US" baseline="0" dirty="0"/>
              <a:t> classical engineering</a:t>
            </a:r>
          </a:p>
          <a:p>
            <a:r>
              <a:rPr lang="en-US" baseline="0" dirty="0"/>
              <a:t>Composition use the metaphor of a wrench and bolt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9/15/21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9/15/21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9/15/21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oksel.github.io/libSBOLj3/" TargetMode="External"/><Relationship Id="rId7" Type="http://schemas.openxmlformats.org/officeDocument/2006/relationships/hyperlink" Target="https://github.com/SynBioDex/sbol_factory/" TargetMode="External"/><Relationship Id="rId2" Type="http://schemas.openxmlformats.org/officeDocument/2006/relationships/hyperlink" Target="https://github.com/SynBioDex/pySBOL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BioDex/SBOL-utilities" TargetMode="External"/><Relationship Id="rId5" Type="http://schemas.openxmlformats.org/officeDocument/2006/relationships/hyperlink" Target="http://shortbol.org/" TargetMode="External"/><Relationship Id="rId4" Type="http://schemas.openxmlformats.org/officeDocument/2006/relationships/hyperlink" Target="https://github.com/sboltools/sbolgraph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ysbol2.readthedocs.io/en/latest/" TargetMode="External"/><Relationship Id="rId2" Type="http://schemas.openxmlformats.org/officeDocument/2006/relationships/hyperlink" Target="https://github.com/synbiodex/pySBOL3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bolstandard.org/wp-content/uploads/2020/04/SBOL3.0specification.pdf" TargetMode="External"/><Relationship Id="rId2" Type="http://schemas.openxmlformats.org/officeDocument/2006/relationships/hyperlink" Target="https://github.com/SynBioDex/Community-Media/tree/master/2021/COMBINE20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sbo/main/tree" TargetMode="External"/><Relationship Id="rId2" Type="http://schemas.openxmlformats.org/officeDocument/2006/relationships/hyperlink" Target="http://www.sequenceontology.org/browser/obob.cgi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SynBioDex/tyt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Presenters: </a:t>
            </a:r>
            <a:r>
              <a:rPr lang="en-US" sz="7200" dirty="0">
                <a:solidFill>
                  <a:schemeClr val="tx1"/>
                </a:solidFill>
              </a:rPr>
              <a:t>Jacob Beal, Bryan Bartley, Tom Mitchell (Raytheon BBN Technologies), </a:t>
            </a:r>
            <a:r>
              <a:rPr lang="en-US" sz="7200" dirty="0" err="1">
                <a:solidFill>
                  <a:schemeClr val="tx1"/>
                </a:solidFill>
              </a:rPr>
              <a:t>Goksel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  <a:r>
              <a:rPr lang="en-US" sz="7200" dirty="0" err="1">
                <a:solidFill>
                  <a:schemeClr val="tx1"/>
                </a:solidFill>
              </a:rPr>
              <a:t>Misirli</a:t>
            </a:r>
            <a:r>
              <a:rPr lang="en-US" sz="7200" dirty="0">
                <a:solidFill>
                  <a:schemeClr val="tx1"/>
                </a:solidFill>
              </a:rPr>
              <a:t> (</a:t>
            </a:r>
            <a:r>
              <a:rPr lang="en-US" sz="7200" dirty="0" err="1">
                <a:solidFill>
                  <a:schemeClr val="tx1"/>
                </a:solidFill>
              </a:rPr>
              <a:t>Keele</a:t>
            </a:r>
            <a:r>
              <a:rPr lang="en-US" sz="7200" dirty="0">
                <a:solidFill>
                  <a:schemeClr val="tx1"/>
                </a:solidFill>
              </a:rPr>
              <a:t> University)  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SBOL 3, September 20</a:t>
            </a:r>
            <a:r>
              <a:rPr lang="en-US" sz="7200" b="1" baseline="30000" dirty="0">
                <a:solidFill>
                  <a:schemeClr val="tx1"/>
                </a:solidFill>
              </a:rPr>
              <a:t>th</a:t>
            </a:r>
            <a:r>
              <a:rPr lang="en-US" sz="7200" b="1" dirty="0">
                <a:solidFill>
                  <a:schemeClr val="tx1"/>
                </a:solidFill>
              </a:rPr>
              <a:t>, 2021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IWBDA, Online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Pedro </a:t>
            </a:r>
            <a:r>
              <a:rPr lang="en-US" sz="5400" dirty="0" err="1">
                <a:solidFill>
                  <a:schemeClr val="tx1"/>
                </a:solidFill>
              </a:rPr>
              <a:t>Fontanarrosa</a:t>
            </a:r>
            <a:r>
              <a:rPr lang="en-US" sz="5400" dirty="0">
                <a:solidFill>
                  <a:schemeClr val="tx1"/>
                </a:solidFill>
              </a:rPr>
              <a:t> (University of Utah), James Scott-Brown (University of Oxford), 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(Microsoft Research), Gonzalo Vidal Peña (Pontificia Universidad </a:t>
            </a:r>
            <a:r>
              <a:rPr lang="en-US" sz="5400" dirty="0" err="1">
                <a:solidFill>
                  <a:schemeClr val="tx1"/>
                </a:solidFill>
              </a:rPr>
              <a:t>Católica</a:t>
            </a:r>
            <a:r>
              <a:rPr lang="en-US" sz="5400" dirty="0">
                <a:solidFill>
                  <a:schemeClr val="tx1"/>
                </a:solidFill>
              </a:rPr>
              <a:t> de Chile), Tom Mitchell (Raytheon BBN Technologies)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Chris Myers (University of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08" y="784242"/>
            <a:ext cx="5809384" cy="35955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D406BA-5056-D242-AA2B-66FEBB90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SBOLme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419428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 err="1"/>
              <a:t>Kuwahara</a:t>
            </a:r>
            <a:r>
              <a:rPr lang="en-US" sz="1600" dirty="0"/>
              <a:t> et al., ACS Synthetic Biology (2017): Includes 28,437 chemical compounds, 6,883 enzyme classes, 9,909 metabolic reactions, and 3,173,238 proteins from 3,908 organisms. </a:t>
            </a:r>
          </a:p>
        </p:txBody>
      </p:sp>
    </p:spTree>
    <p:extLst>
      <p:ext uri="{BB962C8B-B14F-4D97-AF65-F5344CB8AC3E}">
        <p14:creationId xmlns:p14="http://schemas.microsoft.com/office/powerpoint/2010/main" val="206691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653DD5-B6F9-814E-A478-07D20C2B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60093"/>
            <a:ext cx="6858000" cy="5119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Ham et al., Nucleic Acid Research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74870"/>
            <a:ext cx="6696075" cy="3797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6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git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EE6DB-1625-4347-B5FD-2A7A39CF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51" y="931988"/>
            <a:ext cx="4923298" cy="40055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329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903015"/>
            <a:ext cx="6572250" cy="36814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2356B7-13AD-1B4C-BFDD-8CE8CFE7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</a:t>
            </a:r>
            <a:r>
              <a:rPr lang="en-US" dirty="0" err="1"/>
              <a:t>Benchling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1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Designer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SBOL: 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 (JBEI), </a:t>
            </a:r>
            <a:r>
              <a:rPr lang="en-US" sz="1600" b="1" dirty="0" err="1"/>
              <a:t>DNAPlotLib</a:t>
            </a:r>
            <a:r>
              <a:rPr lang="en-US" sz="1600" b="1" dirty="0"/>
              <a:t> (MIT/UW/Bristol), Eugene (Boston), </a:t>
            </a:r>
            <a:r>
              <a:rPr lang="en-US" sz="1600" b="1" dirty="0" err="1"/>
              <a:t>GenoCAD</a:t>
            </a:r>
            <a:r>
              <a:rPr lang="en-US" sz="1600" b="1" dirty="0"/>
              <a:t> (VBI), BOOST (JGI), etc.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56321"/>
            <a:ext cx="6677025" cy="3189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61415" y="3923670"/>
            <a:ext cx="31368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latin typeface="NimbusSanL" charset="0"/>
              </a:rPr>
              <a:t>Zhang et al., ACS Synthetic Biology (2017) 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1322124" y="888253"/>
            <a:ext cx="6499752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1793052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3436152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4913865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574870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409194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23278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5674351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3988593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845971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5817303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2452981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2380734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2261124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4147958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5627618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two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			</a:t>
            </a:r>
            <a:r>
              <a:rPr lang="en-US" i="1" dirty="0">
                <a:solidFill>
                  <a:srgbClr val="FF0000"/>
                </a:solidFill>
              </a:rPr>
              <a:t>Focus of this tutorial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</a:t>
            </a:r>
            <a:r>
              <a:rPr lang="en-US" dirty="0"/>
              <a:t> 				</a:t>
            </a:r>
            <a:r>
              <a:rPr lang="en-US" i="1" dirty="0">
                <a:solidFill>
                  <a:srgbClr val="FF0000"/>
                </a:solidFill>
              </a:rPr>
              <a:t>Tutorial on Friday</a:t>
            </a: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EBB76-B403-0F4E-9FA4-1C6588604C84}"/>
              </a:ext>
            </a:extLst>
          </p:cNvPr>
          <p:cNvGrpSpPr/>
          <p:nvPr/>
        </p:nvGrpSpPr>
        <p:grpSpPr>
          <a:xfrm>
            <a:off x="335560" y="2870762"/>
            <a:ext cx="8645248" cy="1989666"/>
            <a:chOff x="1854508" y="3531930"/>
            <a:chExt cx="6468961" cy="148880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440FD56-600F-184C-B741-4D784BBD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118" y="3531930"/>
              <a:ext cx="886442" cy="10484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EC13804-909A-ED4C-BD10-57389DF14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722" b="28365"/>
            <a:stretch/>
          </p:blipFill>
          <p:spPr>
            <a:xfrm>
              <a:off x="1854508" y="4394228"/>
              <a:ext cx="1569645" cy="6265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B1B73C-5098-0A4A-80BA-15044B23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3436" y="3647274"/>
              <a:ext cx="1527834" cy="6790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C6B427-713E-8E41-B4D6-073CECFD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8272" y="3729580"/>
              <a:ext cx="1842631" cy="5152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4EAEE5-D3BD-0B41-AEB8-713AD3E5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2990" y="3714022"/>
              <a:ext cx="1892749" cy="583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A7857F-E35F-1A47-AD7A-B4FF8A30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4063" y="4458758"/>
              <a:ext cx="1756996" cy="52602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9BC6FB-36BE-E24B-B9E3-AEEFB699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1402" y="4555442"/>
              <a:ext cx="1622067" cy="3408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9" y="3979181"/>
            <a:ext cx="2031817" cy="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 mailing lists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</a:t>
            </a:r>
            <a:r>
              <a:rPr lang="en-US" i="1" dirty="0" err="1"/>
              <a:t>recusively</a:t>
            </a:r>
            <a:r>
              <a:rPr lang="en-US" i="1" dirty="0"/>
              <a:t>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 DNA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 Engineered Region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29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Ribosome Entry Site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Terminator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 DNA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 CDS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lvl="0"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EDAM: NA 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EDAM: NA seq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334CE7-5DA4-4042-B87A-F3513731E6F5}"/>
              </a:ext>
            </a:extLst>
          </p:cNvPr>
          <p:cNvGrpSpPr/>
          <p:nvPr/>
        </p:nvGrpSpPr>
        <p:grpSpPr>
          <a:xfrm>
            <a:off x="350585" y="1793466"/>
            <a:ext cx="5116764" cy="2680632"/>
            <a:chOff x="3136862" y="1844890"/>
            <a:chExt cx="5116764" cy="26806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476322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</a:t>
              </a:r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: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Assembly Scar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828235" y="2032121"/>
              <a:ext cx="1158771" cy="784310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 Protein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621C13-2E85-5341-9D58-9E05C064239C}"/>
              </a:ext>
            </a:extLst>
          </p:cNvPr>
          <p:cNvGrpSpPr/>
          <p:nvPr/>
        </p:nvGrpSpPr>
        <p:grpSpPr>
          <a:xfrm>
            <a:off x="1501973" y="1598031"/>
            <a:ext cx="6196939" cy="2573625"/>
            <a:chOff x="1435471" y="2163295"/>
            <a:chExt cx="6196939" cy="257362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 Genetic Production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0909D9-A393-0345-B891-2A82D3A9B87F}"/>
                </a:ext>
              </a:extLst>
            </p:cNvPr>
            <p:cNvSpPr/>
            <p:nvPr/>
          </p:nvSpPr>
          <p:spPr>
            <a:xfrm>
              <a:off x="2346591" y="3803581"/>
              <a:ext cx="2022288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 Template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 Product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V="1">
              <a:off x="6705933" y="2163295"/>
              <a:ext cx="463439" cy="210770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id="{9F1913C0-79C0-994C-A657-D1A02C03FF30}"/>
                </a:ext>
              </a:extLst>
            </p:cNvPr>
            <p:cNvCxnSpPr>
              <a:cxnSpLocks/>
              <a:stCxn id="75" idx="2"/>
              <a:endCxn id="76" idx="3"/>
            </p:cNvCxnSpPr>
            <p:nvPr/>
          </p:nvCxnSpPr>
          <p:spPr>
            <a:xfrm rot="5400000">
              <a:off x="4127092" y="3859282"/>
              <a:ext cx="652004" cy="168430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7" y="3708679"/>
              <a:ext cx="249594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17CF4C-F67C-D74D-95B0-3C0F3ECE688F}"/>
                </a:ext>
              </a:extLst>
            </p:cNvPr>
            <p:cNvSpPr txBox="1"/>
            <p:nvPr/>
          </p:nvSpPr>
          <p:spPr>
            <a:xfrm>
              <a:off x="1435471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03A239-407B-AA4A-9DE5-B278420A26B4}"/>
                </a:ext>
              </a:extLst>
            </p:cNvPr>
            <p:cNvSpPr txBox="1"/>
            <p:nvPr/>
          </p:nvSpPr>
          <p:spPr>
            <a:xfrm>
              <a:off x="6639831" y="4228712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E1F8D2E-B16A-5248-B3D1-719BBFF97189}"/>
              </a:ext>
            </a:extLst>
          </p:cNvPr>
          <p:cNvSpPr txBox="1"/>
          <p:nvPr/>
        </p:nvSpPr>
        <p:spPr>
          <a:xfrm>
            <a:off x="1489107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EDAM: SBML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 Continuous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 Simple chemical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CHEBI: Glucose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Volume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Mass of entity pool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Number of entities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3FA60-8AB8-904A-B94B-F2B95987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11" y="1165622"/>
            <a:ext cx="4811093" cy="3240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CF72A-9461-D142-8736-12A4FB9C86AC}"/>
              </a:ext>
            </a:extLst>
          </p:cNvPr>
          <p:cNvSpPr txBox="1"/>
          <p:nvPr/>
        </p:nvSpPr>
        <p:spPr>
          <a:xfrm>
            <a:off x="7195564" y="1592809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blank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9E5CA-E7D6-0148-B665-6AAB801A3259}"/>
              </a:ext>
            </a:extLst>
          </p:cNvPr>
          <p:cNvSpPr txBox="1"/>
          <p:nvPr/>
        </p:nvSpPr>
        <p:spPr>
          <a:xfrm>
            <a:off x="4207360" y="3380257"/>
            <a:ext cx="124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fill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this blank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85DE8-A8CC-2A40-AE82-0E6623E4FBAB}"/>
              </a:ext>
            </a:extLst>
          </p:cNvPr>
          <p:cNvSpPr txBox="1"/>
          <p:nvPr/>
        </p:nvSpPr>
        <p:spPr>
          <a:xfrm>
            <a:off x="7480341" y="2974338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Volume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Mass of entity pool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 Number of entities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dextrose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48177-C935-164D-BF26-6ADE227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between SBOL 2  and SBOL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5CDD-A8AF-534E-BF9D-F0CCD977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94" y="1235947"/>
            <a:ext cx="4322206" cy="362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FE1A2-3B5B-DB41-82DE-612360B5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" y="1235947"/>
            <a:ext cx="4996726" cy="362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3558D-73F5-9444-A66D-2634390844AE}"/>
              </a:ext>
            </a:extLst>
          </p:cNvPr>
          <p:cNvSpPr txBox="1"/>
          <p:nvPr/>
        </p:nvSpPr>
        <p:spPr>
          <a:xfrm>
            <a:off x="2053243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F37-DE5F-FB44-8549-EDB297430CA3}"/>
              </a:ext>
            </a:extLst>
          </p:cNvPr>
          <p:cNvSpPr txBox="1"/>
          <p:nvPr/>
        </p:nvSpPr>
        <p:spPr>
          <a:xfrm>
            <a:off x="6372037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3</a:t>
            </a:r>
          </a:p>
        </p:txBody>
      </p:sp>
    </p:spTree>
    <p:extLst>
      <p:ext uri="{BB962C8B-B14F-4D97-AF65-F5344CB8AC3E}">
        <p14:creationId xmlns:p14="http://schemas.microsoft.com/office/powerpoint/2010/main" val="3180751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2913-4217-7543-A5CF-966A346C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SBOL3 Implementation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7C4A-718C-D04C-965C-43BE7A95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March, 2020: SBOL 3.0 officially adopted</a:t>
            </a:r>
          </a:p>
          <a:p>
            <a:r>
              <a:rPr lang="en-US" dirty="0"/>
              <a:t>June, 2020: finalized specification published</a:t>
            </a:r>
          </a:p>
          <a:p>
            <a:r>
              <a:rPr lang="en-US" dirty="0"/>
              <a:t>Supporting tools available:</a:t>
            </a:r>
          </a:p>
          <a:p>
            <a:pPr lvl="1"/>
            <a:r>
              <a:rPr lang="en-US" dirty="0"/>
              <a:t>pySBOL3 (</a:t>
            </a:r>
            <a:r>
              <a:rPr lang="en-US" dirty="0">
                <a:hlinkClick r:id="rId2"/>
              </a:rPr>
              <a:t>https://github.com/SynBioDex/pySBOL3/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libSBOLj</a:t>
            </a:r>
            <a:r>
              <a:rPr lang="en-US" dirty="0"/>
              <a:t> 3.0 (</a:t>
            </a:r>
            <a:r>
              <a:rPr lang="en-US" dirty="0">
                <a:hlinkClick r:id="rId3"/>
              </a:rPr>
              <a:t>https://goksel.github.io/libSBOLj3/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sbolgraph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https://github.com/sboltools/sbolgraph</a:t>
            </a:r>
            <a:r>
              <a:rPr lang="en-US" dirty="0"/>
              <a:t>) </a:t>
            </a:r>
            <a:r>
              <a:rPr lang="en-US" i="1" dirty="0"/>
              <a:t>JavaScript</a:t>
            </a:r>
          </a:p>
          <a:p>
            <a:pPr lvl="1"/>
            <a:r>
              <a:rPr lang="en-US" dirty="0"/>
              <a:t>ShortBOL3 authoring tool (beta running on </a:t>
            </a:r>
            <a:r>
              <a:rPr lang="en-US" dirty="0">
                <a:hlinkClick r:id="rId5"/>
              </a:rPr>
              <a:t>http://shortbol.org/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SBOL utilities (</a:t>
            </a:r>
            <a:r>
              <a:rPr lang="en-US" dirty="0">
                <a:hlinkClick r:id="rId6"/>
              </a:rPr>
              <a:t>https://github.com/SynBioDex/SBOL-utilities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SBOL Factory (</a:t>
            </a:r>
            <a:r>
              <a:rPr lang="en-US" dirty="0">
                <a:hlinkClick r:id="rId7"/>
              </a:rPr>
              <a:t>https://github.com/SynBioDex/sbol_factory/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0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PySBOL</a:t>
            </a:r>
            <a:r>
              <a:rPr lang="en-US" dirty="0"/>
              <a:t> Installation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020" y="911629"/>
            <a:ext cx="780288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dirty="0"/>
              <a:t>pySBOL3 v1.0b is currently available.  Python 3 only.</a:t>
            </a:r>
          </a:p>
          <a:p>
            <a:pPr algn="ctr">
              <a:spcAft>
                <a:spcPts val="1200"/>
              </a:spcAft>
            </a:pPr>
            <a:r>
              <a:rPr lang="en-US" sz="1800" b="1" dirty="0"/>
              <a:t>Installation:</a:t>
            </a:r>
          </a:p>
          <a:p>
            <a:pPr algn="ctr"/>
            <a:r>
              <a:rPr lang="en-US" sz="1800" dirty="0"/>
              <a:t>$ </a:t>
            </a:r>
            <a:r>
              <a:rPr lang="en-US" sz="1800" dirty="0">
                <a:latin typeface="Monaco" pitchFamily="2" charset="77"/>
              </a:rPr>
              <a:t>pip install sbol3</a:t>
            </a:r>
          </a:p>
          <a:p>
            <a:pPr algn="ctr"/>
            <a:endParaRPr lang="en-US" sz="1800" dirty="0">
              <a:latin typeface="Monaco" pitchFamily="2" charset="77"/>
            </a:endParaRPr>
          </a:p>
          <a:p>
            <a:pPr algn="ctr">
              <a:spcAft>
                <a:spcPts val="1200"/>
              </a:spcAft>
            </a:pPr>
            <a:r>
              <a:rPr lang="en-US" sz="1800" b="1" dirty="0"/>
              <a:t>Repository:</a:t>
            </a:r>
          </a:p>
          <a:p>
            <a:pPr algn="ctr"/>
            <a:r>
              <a:rPr lang="en-US" sz="1800" dirty="0">
                <a:hlinkClick r:id="rId2"/>
              </a:rPr>
              <a:t>https://github.com/synbiodex/pySBOL3</a:t>
            </a:r>
            <a:endParaRPr lang="en-US" sz="1800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Documentation:</a:t>
            </a:r>
          </a:p>
          <a:p>
            <a:pPr algn="ctr"/>
            <a:endParaRPr lang="en-US" b="1" dirty="0"/>
          </a:p>
          <a:p>
            <a:pPr algn="ctr">
              <a:spcAft>
                <a:spcPts val="1200"/>
              </a:spcAft>
            </a:pPr>
            <a:r>
              <a:rPr lang="en-US" dirty="0">
                <a:hlinkClick r:id="rId3"/>
              </a:rPr>
              <a:t>https://pysbol3.readthedocs.io/en/latest/</a:t>
            </a:r>
            <a:endParaRPr lang="en-US" dirty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5198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Tutorial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836" y="1245317"/>
            <a:ext cx="7358513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Download from:</a:t>
            </a:r>
          </a:p>
          <a:p>
            <a:r>
              <a:rPr lang="en-US" sz="1400" dirty="0">
                <a:latin typeface="Calibri" charset="0"/>
                <a:ea typeface="Calibri" charset="0"/>
                <a:cs typeface="Calibri" charset="0"/>
                <a:hlinkClick r:id="rId2"/>
              </a:rPr>
              <a:t>https://github.com/SynBioDex/Community-Media/tree/master/2021/IWBDA21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Fetch:</a:t>
            </a:r>
          </a:p>
          <a:p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wget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https://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raw.githubusercontent.com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SynBioDex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/Community-Media/master/2021/IWBDA21/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tutorial.ipynb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curl https://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raw.githubusercontent.com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SynBioDex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/Community-Media/master/2021/IWBDA21/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tutorial.ipynb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-o 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tutorial.ipynb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b="1" dirty="0"/>
              <a:t>Specification Document:</a:t>
            </a:r>
          </a:p>
          <a:p>
            <a:r>
              <a:rPr lang="en-US" sz="1400" dirty="0">
                <a:hlinkClick r:id="rId3"/>
              </a:rPr>
              <a:t>https://sbolstandard.org/docs/SBOL3.0specification.pdf</a:t>
            </a:r>
            <a:endParaRPr lang="en-US" sz="1400" b="1" dirty="0">
              <a:latin typeface="Monaco" pitchFamily="2" charset="77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78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 with Ontologies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6908" y="1482888"/>
            <a:ext cx="522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Sequence Ontology: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www.sequenceontology.org</a:t>
            </a:r>
            <a:r>
              <a:rPr lang="en-US" dirty="0">
                <a:hlinkClick r:id="rId2"/>
              </a:rPr>
              <a:t>/browser/</a:t>
            </a:r>
            <a:r>
              <a:rPr lang="en-US" dirty="0" err="1">
                <a:hlinkClick r:id="rId2"/>
              </a:rPr>
              <a:t>obob.cgi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6908" y="2570993"/>
            <a:ext cx="3651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Systems Biology Ontology: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www.ebi.ac.uk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sbo</a:t>
            </a:r>
            <a:r>
              <a:rPr lang="en-US" dirty="0">
                <a:hlinkClick r:id="rId3"/>
              </a:rPr>
              <a:t>/main/tree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8966" y="3542720"/>
            <a:ext cx="406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Automated lookup tool:</a:t>
            </a:r>
          </a:p>
          <a:p>
            <a:endParaRPr lang="en-US" b="1" dirty="0"/>
          </a:p>
          <a:p>
            <a:pPr marL="493713"/>
            <a:r>
              <a:rPr lang="en-US" b="1" dirty="0"/>
              <a:t>TYTO</a:t>
            </a:r>
          </a:p>
          <a:p>
            <a:pPr marL="493713"/>
            <a:r>
              <a:rPr lang="en-US" dirty="0">
                <a:hlinkClick r:id="rId4"/>
              </a:rPr>
              <a:t>https://github.com/SynBioDex/tyto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768966" y="998139"/>
            <a:ext cx="29946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Manually browse terms here: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26748</TotalTime>
  <Words>2678</Words>
  <Application>Microsoft Macintosh PowerPoint</Application>
  <PresentationFormat>On-screen Show (16:9)</PresentationFormat>
  <Paragraphs>646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Corbel</vt:lpstr>
      <vt:lpstr>Courier</vt:lpstr>
      <vt:lpstr>Monaco</vt:lpstr>
      <vt:lpstr>NimbusSanL</vt:lpstr>
      <vt:lpstr>bbn_template</vt:lpstr>
      <vt:lpstr>Synthetic Biology Open Language:  Data Model version 3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2</vt:lpstr>
      <vt:lpstr>SBOL assists in collaboration throughout workflows</vt:lpstr>
      <vt:lpstr>Data Repositories: SBOLme</vt:lpstr>
      <vt:lpstr>Data Repositories: ICE</vt:lpstr>
      <vt:lpstr>Data Repositories: SynBioHub</vt:lpstr>
      <vt:lpstr>Data Repositories: git</vt:lpstr>
      <vt:lpstr>Sequence Editor: Benchling</vt:lpstr>
      <vt:lpstr>Sequence Editor: SBOL Designer</vt:lpstr>
      <vt:lpstr>Circuit Design Tools: Cello</vt:lpstr>
      <vt:lpstr>Circuit Design Tools: iBioSim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SBOL Data Model – Version 3</vt:lpstr>
      <vt:lpstr>Mapping between SBOL 2  and SBOL 3</vt:lpstr>
      <vt:lpstr>SBOL3 Implementation Status</vt:lpstr>
      <vt:lpstr>For more information: https://sbolstandard.org </vt:lpstr>
      <vt:lpstr>PySBOL Installation</vt:lpstr>
      <vt:lpstr>Tutorial Resources</vt:lpstr>
      <vt:lpstr>Working with Ontologies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Jacob Beal</cp:lastModifiedBy>
  <cp:revision>535</cp:revision>
  <dcterms:created xsi:type="dcterms:W3CDTF">2015-09-30T17:38:27Z</dcterms:created>
  <dcterms:modified xsi:type="dcterms:W3CDTF">2021-09-15T18:51:58Z</dcterms:modified>
</cp:coreProperties>
</file>